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7" r:id="rId2"/>
    <p:sldId id="256" r:id="rId3"/>
    <p:sldId id="266" r:id="rId4"/>
    <p:sldId id="259" r:id="rId5"/>
    <p:sldId id="260" r:id="rId6"/>
    <p:sldId id="261" r:id="rId7"/>
    <p:sldId id="262" r:id="rId8"/>
    <p:sldId id="26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4B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93034" autoAdjust="0"/>
  </p:normalViewPr>
  <p:slideViewPr>
    <p:cSldViewPr snapToGrid="0">
      <p:cViewPr varScale="1">
        <p:scale>
          <a:sx n="76" d="100"/>
          <a:sy n="76" d="100"/>
        </p:scale>
        <p:origin x="159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customXml" Target="../customXml/item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6131EF-0AEF-49CB-B836-02CCE2BE004A}" type="datetimeFigureOut">
              <a:rPr lang="en-US" smtClean="0"/>
              <a:t>8/23/2017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FC910-6E2E-443C-8B49-FEC536A87EFA}" type="slidenum">
              <a:rPr lang="en-US" smtClean="0"/>
              <a:t>‹#›</a:t>
            </a:fld>
            <a:endParaRPr lang="en-US"/>
          </a:p>
        </p:txBody>
      </p:sp>
    </p:spTree>
    <p:extLst>
      <p:ext uri="{BB962C8B-B14F-4D97-AF65-F5344CB8AC3E}">
        <p14:creationId xmlns:p14="http://schemas.microsoft.com/office/powerpoint/2010/main" val="1126836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redevelopment project that can involve the HEER office. We are also involved behind the scenes in</a:t>
            </a:r>
            <a:r>
              <a:rPr lang="en-US" baseline="0" dirty="0"/>
              <a:t> testing of former industrial agricultural land for redevelopment and addressing spills of hazardous chemicals.</a:t>
            </a:r>
            <a:r>
              <a:rPr lang="en-US" dirty="0"/>
              <a:t> </a:t>
            </a:r>
          </a:p>
        </p:txBody>
      </p:sp>
      <p:sp>
        <p:nvSpPr>
          <p:cNvPr id="4" name="Slide Number Placeholder 3"/>
          <p:cNvSpPr>
            <a:spLocks noGrp="1"/>
          </p:cNvSpPr>
          <p:nvPr>
            <p:ph type="sldNum" sz="quarter" idx="10"/>
          </p:nvPr>
        </p:nvSpPr>
        <p:spPr/>
        <p:txBody>
          <a:bodyPr/>
          <a:lstStyle/>
          <a:p>
            <a:fld id="{DF9FC910-6E2E-443C-8B49-FEC536A87EFA}" type="slidenum">
              <a:rPr lang="en-US" smtClean="0"/>
              <a:t>2</a:t>
            </a:fld>
            <a:endParaRPr lang="en-US"/>
          </a:p>
        </p:txBody>
      </p:sp>
    </p:spTree>
    <p:extLst>
      <p:ext uri="{BB962C8B-B14F-4D97-AF65-F5344CB8AC3E}">
        <p14:creationId xmlns:p14="http://schemas.microsoft.com/office/powerpoint/2010/main" val="417627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Halting</a:t>
            </a:r>
            <a:r>
              <a:rPr lang="en-US" baseline="0" dirty="0"/>
              <a:t> a large construction project after it has started can cause significant problems. Construction contracts signed months or years earlier.  Penalties paid to contractors if developer halts or delays construction. Workers laid off. Businesses providing services to construction project hurt. Plans to move from current locations already made by future occupants of building. </a:t>
            </a:r>
            <a:endParaRPr lang="en-US" dirty="0"/>
          </a:p>
        </p:txBody>
      </p:sp>
      <p:sp>
        <p:nvSpPr>
          <p:cNvPr id="4" name="Slide Number Placeholder 3"/>
          <p:cNvSpPr>
            <a:spLocks noGrp="1"/>
          </p:cNvSpPr>
          <p:nvPr>
            <p:ph type="sldNum" sz="quarter" idx="10"/>
          </p:nvPr>
        </p:nvSpPr>
        <p:spPr/>
        <p:txBody>
          <a:bodyPr/>
          <a:lstStyle/>
          <a:p>
            <a:fld id="{DF9FC910-6E2E-443C-8B49-FEC536A87EFA}" type="slidenum">
              <a:rPr lang="en-US" smtClean="0"/>
              <a:t>3</a:t>
            </a:fld>
            <a:endParaRPr lang="en-US"/>
          </a:p>
        </p:txBody>
      </p:sp>
    </p:spTree>
    <p:extLst>
      <p:ext uri="{BB962C8B-B14F-4D97-AF65-F5344CB8AC3E}">
        <p14:creationId xmlns:p14="http://schemas.microsoft.com/office/powerpoint/2010/main" val="3075191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Widespread contamination found just below</a:t>
            </a:r>
            <a:r>
              <a:rPr lang="en-US" baseline="0" dirty="0"/>
              <a:t> the ground surface in the mauka half of the property. Vapors were so strong that workers walked off the job.</a:t>
            </a:r>
            <a:endParaRPr lang="en-US" dirty="0"/>
          </a:p>
        </p:txBody>
      </p:sp>
      <p:sp>
        <p:nvSpPr>
          <p:cNvPr id="4" name="Slide Number Placeholder 3"/>
          <p:cNvSpPr>
            <a:spLocks noGrp="1"/>
          </p:cNvSpPr>
          <p:nvPr>
            <p:ph type="sldNum" sz="quarter" idx="10"/>
          </p:nvPr>
        </p:nvSpPr>
        <p:spPr/>
        <p:txBody>
          <a:bodyPr/>
          <a:lstStyle/>
          <a:p>
            <a:fld id="{DF9FC910-6E2E-443C-8B49-FEC536A87EFA}" type="slidenum">
              <a:rPr lang="en-US" smtClean="0"/>
              <a:t>4</a:t>
            </a:fld>
            <a:endParaRPr lang="en-US"/>
          </a:p>
        </p:txBody>
      </p:sp>
    </p:spTree>
    <p:extLst>
      <p:ext uri="{BB962C8B-B14F-4D97-AF65-F5344CB8AC3E}">
        <p14:creationId xmlns:p14="http://schemas.microsoft.com/office/powerpoint/2010/main" val="2275662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soil, water and air for contamination required. Past</a:t>
            </a:r>
            <a:r>
              <a:rPr lang="en-US" baseline="0" dirty="0"/>
              <a:t> Process: </a:t>
            </a:r>
            <a:r>
              <a:rPr lang="en-US" dirty="0"/>
              <a:t>Consult</a:t>
            </a:r>
            <a:r>
              <a:rPr lang="en-US" baseline="0" dirty="0"/>
              <a:t> experts in human health and ecological risk assessment. Run models and estimate potential risk to workers and future residents. Develop cleanup plan. In the early 1990s the average time complete the assessment and initiate cleanup actions was over one year. The project would often be shut down until then.</a:t>
            </a:r>
            <a:endParaRPr lang="en-US" dirty="0"/>
          </a:p>
        </p:txBody>
      </p:sp>
      <p:sp>
        <p:nvSpPr>
          <p:cNvPr id="4" name="Slide Number Placeholder 3"/>
          <p:cNvSpPr>
            <a:spLocks noGrp="1"/>
          </p:cNvSpPr>
          <p:nvPr>
            <p:ph type="sldNum" sz="quarter" idx="10"/>
          </p:nvPr>
        </p:nvSpPr>
        <p:spPr/>
        <p:txBody>
          <a:bodyPr/>
          <a:lstStyle/>
          <a:p>
            <a:fld id="{DF9FC910-6E2E-443C-8B49-FEC536A87EFA}" type="slidenum">
              <a:rPr lang="en-US" smtClean="0"/>
              <a:t>5</a:t>
            </a:fld>
            <a:endParaRPr lang="en-US"/>
          </a:p>
        </p:txBody>
      </p:sp>
    </p:spTree>
    <p:extLst>
      <p:ext uri="{BB962C8B-B14F-4D97-AF65-F5344CB8AC3E}">
        <p14:creationId xmlns:p14="http://schemas.microsoft.com/office/powerpoint/2010/main" val="215644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Expedited approach to identify potential environmental hazards and develop cleanup plans started</a:t>
            </a:r>
            <a:r>
              <a:rPr lang="en-US" baseline="0" dirty="0"/>
              <a:t> in mid-1990s. Evolved over the years into an easy-to-use (mostly), set of electronic Excel lookup tables and models. Three versions in existence. Similar versions used in California. Used informally in many states, plus Japan, Korea, Israel and other countries. Assisting development of similar Expert System in China.</a:t>
            </a:r>
            <a:endParaRPr lang="en-US" dirty="0"/>
          </a:p>
        </p:txBody>
      </p:sp>
      <p:sp>
        <p:nvSpPr>
          <p:cNvPr id="4" name="Slide Number Placeholder 3"/>
          <p:cNvSpPr>
            <a:spLocks noGrp="1"/>
          </p:cNvSpPr>
          <p:nvPr>
            <p:ph type="sldNum" sz="quarter" idx="10"/>
          </p:nvPr>
        </p:nvSpPr>
        <p:spPr/>
        <p:txBody>
          <a:bodyPr/>
          <a:lstStyle/>
          <a:p>
            <a:fld id="{DF9FC910-6E2E-443C-8B49-FEC536A87EFA}" type="slidenum">
              <a:rPr lang="en-US" smtClean="0"/>
              <a:t>6</a:t>
            </a:fld>
            <a:endParaRPr lang="en-US"/>
          </a:p>
        </p:txBody>
      </p:sp>
    </p:spTree>
    <p:extLst>
      <p:ext uri="{BB962C8B-B14F-4D97-AF65-F5344CB8AC3E}">
        <p14:creationId xmlns:p14="http://schemas.microsoft.com/office/powerpoint/2010/main" val="140229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Excel-based “EAL Surfer” is at it’s limit for improvement.</a:t>
            </a:r>
            <a:r>
              <a:rPr lang="en-US" baseline="0" dirty="0"/>
              <a:t> </a:t>
            </a:r>
            <a:endParaRPr lang="en-US" dirty="0"/>
          </a:p>
        </p:txBody>
      </p:sp>
      <p:sp>
        <p:nvSpPr>
          <p:cNvPr id="4" name="Slide Number Placeholder 3"/>
          <p:cNvSpPr>
            <a:spLocks noGrp="1"/>
          </p:cNvSpPr>
          <p:nvPr>
            <p:ph type="sldNum" sz="quarter" idx="10"/>
          </p:nvPr>
        </p:nvSpPr>
        <p:spPr/>
        <p:txBody>
          <a:bodyPr/>
          <a:lstStyle/>
          <a:p>
            <a:fld id="{DF9FC910-6E2E-443C-8B49-FEC536A87EFA}" type="slidenum">
              <a:rPr lang="en-US" smtClean="0"/>
              <a:t>7</a:t>
            </a:fld>
            <a:endParaRPr lang="en-US"/>
          </a:p>
        </p:txBody>
      </p:sp>
    </p:spTree>
    <p:extLst>
      <p:ext uri="{BB962C8B-B14F-4D97-AF65-F5344CB8AC3E}">
        <p14:creationId xmlns:p14="http://schemas.microsoft.com/office/powerpoint/2010/main" val="3258084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Times New Roman" panose="02020603050405020304" pitchFamily="18" charset="0"/>
                <a:cs typeface="Times New Roman" panose="02020603050405020304" pitchFamily="18" charset="0"/>
              </a:rPr>
              <a:t>Make it easy enough for Roger to use. Ensure</a:t>
            </a:r>
            <a:r>
              <a:rPr lang="en-US" sz="1200" b="0" baseline="0" dirty="0">
                <a:latin typeface="Times New Roman" panose="02020603050405020304" pitchFamily="18" charset="0"/>
                <a:cs typeface="Times New Roman" panose="02020603050405020304" pitchFamily="18" charset="0"/>
              </a:rPr>
              <a:t> that the integrity of the EAL surfer is retained. </a:t>
            </a:r>
            <a:r>
              <a:rPr lang="en-US" sz="1200" b="0" dirty="0">
                <a:latin typeface="Times New Roman" panose="02020603050405020304" pitchFamily="18" charset="0"/>
                <a:cs typeface="Times New Roman" panose="02020603050405020304" pitchFamily="18" charset="0"/>
              </a:rPr>
              <a:t>Generating erroneous “action levels” for a chemical could lead to significant harm to human health and the environment</a:t>
            </a:r>
          </a:p>
        </p:txBody>
      </p:sp>
      <p:sp>
        <p:nvSpPr>
          <p:cNvPr id="4" name="Slide Number Placeholder 3"/>
          <p:cNvSpPr>
            <a:spLocks noGrp="1"/>
          </p:cNvSpPr>
          <p:nvPr>
            <p:ph type="sldNum" sz="quarter" idx="10"/>
          </p:nvPr>
        </p:nvSpPr>
        <p:spPr/>
        <p:txBody>
          <a:bodyPr/>
          <a:lstStyle/>
          <a:p>
            <a:fld id="{DF9FC910-6E2E-443C-8B49-FEC536A87EFA}" type="slidenum">
              <a:rPr lang="en-US" smtClean="0"/>
              <a:t>8</a:t>
            </a:fld>
            <a:endParaRPr lang="en-US"/>
          </a:p>
        </p:txBody>
      </p:sp>
    </p:spTree>
    <p:extLst>
      <p:ext uri="{BB962C8B-B14F-4D97-AF65-F5344CB8AC3E}">
        <p14:creationId xmlns:p14="http://schemas.microsoft.com/office/powerpoint/2010/main" val="3712215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FDF399-0B70-4FAD-B124-813F5B85A30D}" type="datetimeFigureOut">
              <a:rPr lang="en-US" smtClean="0"/>
              <a:t>8/23/2017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1510853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DF399-0B70-4FAD-B124-813F5B85A30D}" type="datetimeFigureOut">
              <a:rPr lang="en-US" smtClean="0"/>
              <a:t>8/23/2017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4253809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DF399-0B70-4FAD-B124-813F5B85A30D}" type="datetimeFigureOut">
              <a:rPr lang="en-US" smtClean="0"/>
              <a:t>8/23/2017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2106929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FDF399-0B70-4FAD-B124-813F5B85A30D}" type="datetimeFigureOut">
              <a:rPr lang="en-US" smtClean="0"/>
              <a:t>8/23/2017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355837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FDF399-0B70-4FAD-B124-813F5B85A30D}" type="datetimeFigureOut">
              <a:rPr lang="en-US" smtClean="0"/>
              <a:t>8/23/2017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1721028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FDF399-0B70-4FAD-B124-813F5B85A30D}" type="datetimeFigureOut">
              <a:rPr lang="en-US" smtClean="0"/>
              <a:t>8/23/2017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1192631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FDF399-0B70-4FAD-B124-813F5B85A30D}" type="datetimeFigureOut">
              <a:rPr lang="en-US" smtClean="0"/>
              <a:t>8/23/2017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2304184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FDF399-0B70-4FAD-B124-813F5B85A30D}" type="datetimeFigureOut">
              <a:rPr lang="en-US" smtClean="0"/>
              <a:t>8/23/2017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410625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FDF399-0B70-4FAD-B124-813F5B85A30D}" type="datetimeFigureOut">
              <a:rPr lang="en-US" smtClean="0"/>
              <a:t>8/23/2017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673096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FDF399-0B70-4FAD-B124-813F5B85A30D}" type="datetimeFigureOut">
              <a:rPr lang="en-US" smtClean="0"/>
              <a:t>8/23/2017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2693150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FDF399-0B70-4FAD-B124-813F5B85A30D}" type="datetimeFigureOut">
              <a:rPr lang="en-US" smtClean="0"/>
              <a:t>8/23/2017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64FA6E-5DBA-4496-9A74-FBADAA551FF2}" type="slidenum">
              <a:rPr lang="en-US" smtClean="0"/>
              <a:t>‹#›</a:t>
            </a:fld>
            <a:endParaRPr lang="en-US"/>
          </a:p>
        </p:txBody>
      </p:sp>
    </p:spTree>
    <p:extLst>
      <p:ext uri="{BB962C8B-B14F-4D97-AF65-F5344CB8AC3E}">
        <p14:creationId xmlns:p14="http://schemas.microsoft.com/office/powerpoint/2010/main" val="1526224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DF399-0B70-4FAD-B124-813F5B85A30D}" type="datetimeFigureOut">
              <a:rPr lang="en-US" smtClean="0"/>
              <a:t>8/23/2017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64FA6E-5DBA-4496-9A74-FBADAA551FF2}" type="slidenum">
              <a:rPr lang="en-US" smtClean="0"/>
              <a:t>‹#›</a:t>
            </a:fld>
            <a:endParaRPr lang="en-US"/>
          </a:p>
        </p:txBody>
      </p:sp>
    </p:spTree>
    <p:extLst>
      <p:ext uri="{BB962C8B-B14F-4D97-AF65-F5344CB8AC3E}">
        <p14:creationId xmlns:p14="http://schemas.microsoft.com/office/powerpoint/2010/main" val="193918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8"/>
          <p:cNvSpPr>
            <a:spLocks noGrp="1"/>
          </p:cNvSpPr>
          <p:nvPr>
            <p:ph type="subTitle" idx="1"/>
          </p:nvPr>
        </p:nvSpPr>
        <p:spPr>
          <a:xfrm>
            <a:off x="1082957" y="2207413"/>
            <a:ext cx="7090252" cy="3758820"/>
          </a:xfrm>
        </p:spPr>
        <p:txBody>
          <a:bodyPr>
            <a:noAutofit/>
          </a:bodyPr>
          <a:lstStyle/>
          <a:p>
            <a:r>
              <a:rPr lang="en-US" sz="2800" b="1" dirty="0">
                <a:latin typeface="Times New Roman" panose="02020603050405020304" pitchFamily="18" charset="0"/>
                <a:ea typeface="+mj-ea"/>
                <a:cs typeface="Times New Roman" panose="02020603050405020304" pitchFamily="18" charset="0"/>
              </a:rPr>
              <a:t>Roger Brewer, PhD (Senior Scientist)</a:t>
            </a:r>
          </a:p>
          <a:p>
            <a:r>
              <a:rPr lang="en-US" sz="2800" b="1" dirty="0">
                <a:latin typeface="Times New Roman" panose="02020603050405020304" pitchFamily="18" charset="0"/>
                <a:ea typeface="+mj-ea"/>
                <a:cs typeface="Times New Roman" panose="02020603050405020304" pitchFamily="18" charset="0"/>
              </a:rPr>
              <a:t>Lynn Baily (Technical Development)</a:t>
            </a:r>
          </a:p>
          <a:p>
            <a:endParaRPr lang="en-US" sz="2800" b="1" dirty="0">
              <a:latin typeface="Times New Roman" panose="02020603050405020304" pitchFamily="18" charset="0"/>
              <a:ea typeface="+mj-ea"/>
              <a:cs typeface="Times New Roman" panose="02020603050405020304" pitchFamily="18" charset="0"/>
            </a:endParaRPr>
          </a:p>
          <a:p>
            <a:r>
              <a:rPr lang="en-US" sz="2800" b="1" dirty="0">
                <a:latin typeface="Times New Roman" panose="02020603050405020304" pitchFamily="18" charset="0"/>
                <a:ea typeface="+mj-ea"/>
                <a:cs typeface="Times New Roman" panose="02020603050405020304" pitchFamily="18" charset="0"/>
              </a:rPr>
              <a:t>Department of Health</a:t>
            </a:r>
          </a:p>
          <a:p>
            <a:r>
              <a:rPr lang="en-US" sz="2800" b="1" dirty="0">
                <a:latin typeface="Times New Roman" panose="02020603050405020304" pitchFamily="18" charset="0"/>
                <a:ea typeface="+mj-ea"/>
                <a:cs typeface="Times New Roman" panose="02020603050405020304" pitchFamily="18" charset="0"/>
              </a:rPr>
              <a:t> Hazard Evaluation &amp; Emergency Response</a:t>
            </a:r>
          </a:p>
          <a:p>
            <a:endParaRPr lang="en-US" sz="2800" b="1" dirty="0">
              <a:latin typeface="Times New Roman" panose="02020603050405020304" pitchFamily="18" charset="0"/>
              <a:ea typeface="+mj-ea"/>
              <a:cs typeface="Times New Roman" panose="02020603050405020304" pitchFamily="18" charset="0"/>
            </a:endParaRPr>
          </a:p>
          <a:p>
            <a:r>
              <a:rPr lang="en-US" sz="2800" b="1" dirty="0">
                <a:latin typeface="Times New Roman" panose="02020603050405020304" pitchFamily="18" charset="0"/>
                <a:ea typeface="+mj-ea"/>
                <a:cs typeface="Times New Roman" panose="02020603050405020304" pitchFamily="18" charset="0"/>
              </a:rPr>
              <a:t>HACC August 26, 2017</a:t>
            </a:r>
          </a:p>
        </p:txBody>
      </p:sp>
      <p:sp>
        <p:nvSpPr>
          <p:cNvPr id="6" name="TextBox 5"/>
          <p:cNvSpPr txBox="1"/>
          <p:nvPr/>
        </p:nvSpPr>
        <p:spPr>
          <a:xfrm>
            <a:off x="967658" y="623612"/>
            <a:ext cx="7320851" cy="1077218"/>
          </a:xfrm>
          <a:prstGeom prst="rect">
            <a:avLst/>
          </a:prstGeom>
          <a:noFill/>
        </p:spPr>
        <p:txBody>
          <a:bodyPr wrap="none" rtlCol="0">
            <a:spAutoFit/>
          </a:bodyPr>
          <a:lstStyle/>
          <a:p>
            <a:pPr algn="ctr"/>
            <a:r>
              <a:rPr lang="en-US" sz="3200" b="1" dirty="0">
                <a:solidFill>
                  <a:prstClr val="black"/>
                </a:solidFill>
                <a:latin typeface="Times New Roman" panose="02020603050405020304" pitchFamily="18" charset="0"/>
                <a:ea typeface="+mj-ea"/>
                <a:cs typeface="Times New Roman" panose="02020603050405020304" pitchFamily="18" charset="0"/>
              </a:rPr>
              <a:t>ENVIRONMENTAL ACTION LEVELS</a:t>
            </a:r>
            <a:br>
              <a:rPr lang="en-US" sz="3200" b="1" dirty="0">
                <a:solidFill>
                  <a:prstClr val="black"/>
                </a:solidFill>
                <a:latin typeface="Times New Roman" panose="02020603050405020304" pitchFamily="18" charset="0"/>
                <a:ea typeface="+mj-ea"/>
                <a:cs typeface="Times New Roman" panose="02020603050405020304" pitchFamily="18" charset="0"/>
              </a:rPr>
            </a:br>
            <a:r>
              <a:rPr lang="en-US" sz="3200" b="1" dirty="0">
                <a:solidFill>
                  <a:prstClr val="black"/>
                </a:solidFill>
                <a:latin typeface="Times New Roman" panose="02020603050405020304" pitchFamily="18" charset="0"/>
                <a:ea typeface="+mj-ea"/>
                <a:cs typeface="Times New Roman" panose="02020603050405020304" pitchFamily="18" charset="0"/>
              </a:rPr>
              <a:t>“EAL SURFER” APPLICATION</a:t>
            </a:r>
            <a:endParaRPr lang="en-US" sz="3200" dirty="0"/>
          </a:p>
        </p:txBody>
      </p:sp>
    </p:spTree>
    <p:extLst>
      <p:ext uri="{BB962C8B-B14F-4D97-AF65-F5344CB8AC3E}">
        <p14:creationId xmlns:p14="http://schemas.microsoft.com/office/powerpoint/2010/main" val="1677040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87878" y="147826"/>
            <a:ext cx="5424883" cy="1077218"/>
          </a:xfrm>
          <a:prstGeom prst="rect">
            <a:avLst/>
          </a:prstGeom>
          <a:noFill/>
        </p:spPr>
        <p:txBody>
          <a:bodyPr wrap="none" rtlCol="0">
            <a:spAutoFit/>
          </a:bodyPr>
          <a:lstStyle/>
          <a:p>
            <a:pPr algn="ctr"/>
            <a:r>
              <a:rPr lang="en-US" sz="3200" b="1" dirty="0">
                <a:latin typeface="Times New Roman" pitchFamily="18" charset="0"/>
                <a:cs typeface="Times New Roman" pitchFamily="18" charset="0"/>
              </a:rPr>
              <a:t>Symphony Park Development</a:t>
            </a:r>
          </a:p>
          <a:p>
            <a:pPr algn="ctr"/>
            <a:r>
              <a:rPr lang="en-US" sz="3200" b="1" dirty="0">
                <a:latin typeface="Times New Roman" pitchFamily="18" charset="0"/>
                <a:cs typeface="Times New Roman" pitchFamily="18" charset="0"/>
              </a:rPr>
              <a:t>Honolulu (2013-2016)</a:t>
            </a:r>
            <a:endParaRPr lang="en-US" sz="3600" b="1" u="sng" dirty="0">
              <a:latin typeface="Times New Roman" pitchFamily="18" charset="0"/>
              <a:cs typeface="Times New Roman"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861" y="1547769"/>
            <a:ext cx="7640142" cy="4496542"/>
          </a:xfrm>
          <a:prstGeom prst="rect">
            <a:avLst/>
          </a:prstGeom>
          <a:ln>
            <a:solidFill>
              <a:schemeClr val="tx1"/>
            </a:solidFill>
          </a:ln>
        </p:spPr>
      </p:pic>
      <p:sp>
        <p:nvSpPr>
          <p:cNvPr id="11" name="TextBox 10"/>
          <p:cNvSpPr txBox="1"/>
          <p:nvPr/>
        </p:nvSpPr>
        <p:spPr>
          <a:xfrm>
            <a:off x="724570" y="1396767"/>
            <a:ext cx="4433201" cy="1200329"/>
          </a:xfrm>
          <a:prstGeom prst="rect">
            <a:avLst/>
          </a:prstGeom>
          <a:solidFill>
            <a:schemeClr val="bg1"/>
          </a:solidFill>
          <a:ln>
            <a:solidFill>
              <a:schemeClr val="tx1"/>
            </a:solidFill>
          </a:ln>
        </p:spPr>
        <p:txBody>
          <a:bodyPr wrap="none" rtlCol="0">
            <a:spAutoFit/>
          </a:bodyPr>
          <a:lstStyle/>
          <a:p>
            <a:pPr marL="342900" indent="-342900">
              <a:buFont typeface="Arial" panose="020B0604020202020204" pitchFamily="34" charset="0"/>
              <a:buChar char="•"/>
            </a:pPr>
            <a:r>
              <a:rPr lang="en-US" sz="2400" b="1" dirty="0"/>
              <a:t>$100+ million development</a:t>
            </a:r>
          </a:p>
          <a:p>
            <a:pPr marL="342900" indent="-342900">
              <a:buFont typeface="Arial" panose="020B0604020202020204" pitchFamily="34" charset="0"/>
              <a:buChar char="•"/>
            </a:pPr>
            <a:r>
              <a:rPr lang="en-US" sz="2400" b="1" dirty="0"/>
              <a:t>300+ units, plus commercial</a:t>
            </a:r>
          </a:p>
          <a:p>
            <a:pPr marL="342900" indent="-342900">
              <a:buFont typeface="Arial" panose="020B0604020202020204" pitchFamily="34" charset="0"/>
              <a:buChar char="•"/>
            </a:pPr>
            <a:r>
              <a:rPr lang="en-US" sz="2400" b="1" dirty="0"/>
              <a:t>Two-year construction period</a:t>
            </a:r>
          </a:p>
        </p:txBody>
      </p:sp>
    </p:spTree>
    <p:extLst>
      <p:ext uri="{BB962C8B-B14F-4D97-AF65-F5344CB8AC3E}">
        <p14:creationId xmlns:p14="http://schemas.microsoft.com/office/powerpoint/2010/main" val="290214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9342" y="131048"/>
            <a:ext cx="7506863" cy="646331"/>
          </a:xfrm>
          <a:prstGeom prst="rect">
            <a:avLst/>
          </a:prstGeom>
          <a:noFill/>
        </p:spPr>
        <p:txBody>
          <a:bodyPr wrap="none" rtlCol="0">
            <a:spAutoFit/>
          </a:bodyPr>
          <a:lstStyle/>
          <a:p>
            <a:r>
              <a:rPr lang="en-US" sz="3200" b="1" dirty="0">
                <a:latin typeface="Times New Roman" pitchFamily="18" charset="0"/>
                <a:cs typeface="Times New Roman" pitchFamily="18" charset="0"/>
              </a:rPr>
              <a:t>Unexpected Delays Can be </a:t>
            </a:r>
            <a:r>
              <a:rPr lang="en-US" sz="3600" b="1" u="sng" dirty="0">
                <a:latin typeface="Times New Roman" pitchFamily="18" charset="0"/>
                <a:cs typeface="Times New Roman" pitchFamily="18" charset="0"/>
              </a:rPr>
              <a:t>Catastrophic</a:t>
            </a:r>
          </a:p>
        </p:txBody>
      </p:sp>
      <p:pic>
        <p:nvPicPr>
          <p:cNvPr id="1027" name="Picture 3" descr="C:\AABrewer - HI Projects\Symphony Park\Photos\Mat Foundation Excav 2 27 2014.jpg"/>
          <p:cNvPicPr>
            <a:picLocks noChangeAspect="1" noChangeArrowheads="1"/>
          </p:cNvPicPr>
          <p:nvPr/>
        </p:nvPicPr>
        <p:blipFill>
          <a:blip r:embed="rId3" cstate="print"/>
          <a:srcRect/>
          <a:stretch>
            <a:fillRect/>
          </a:stretch>
        </p:blipFill>
        <p:spPr bwMode="auto">
          <a:xfrm>
            <a:off x="394282" y="1117351"/>
            <a:ext cx="3943350" cy="5358950"/>
          </a:xfrm>
          <a:prstGeom prst="rect">
            <a:avLst/>
          </a:prstGeom>
          <a:noFill/>
          <a:ln>
            <a:solidFill>
              <a:schemeClr val="tx1"/>
            </a:solidFill>
          </a:ln>
        </p:spPr>
      </p:pic>
      <p:grpSp>
        <p:nvGrpSpPr>
          <p:cNvPr id="9" name="Group 8"/>
          <p:cNvGrpSpPr/>
          <p:nvPr/>
        </p:nvGrpSpPr>
        <p:grpSpPr>
          <a:xfrm>
            <a:off x="152068" y="812676"/>
            <a:ext cx="1604218" cy="1604218"/>
            <a:chOff x="7316267" y="737175"/>
            <a:chExt cx="1604218" cy="1604218"/>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267" y="737175"/>
              <a:ext cx="1604218" cy="1604218"/>
            </a:xfrm>
            <a:prstGeom prst="rect">
              <a:avLst/>
            </a:prstGeom>
          </p:spPr>
        </p:pic>
        <p:sp>
          <p:nvSpPr>
            <p:cNvPr id="5" name="TextBox 4"/>
            <p:cNvSpPr txBox="1"/>
            <p:nvPr/>
          </p:nvSpPr>
          <p:spPr>
            <a:xfrm>
              <a:off x="7727885" y="737175"/>
              <a:ext cx="780983" cy="1323439"/>
            </a:xfrm>
            <a:prstGeom prst="rect">
              <a:avLst/>
            </a:prstGeom>
            <a:noFill/>
          </p:spPr>
          <p:txBody>
            <a:bodyPr wrap="none" rtlCol="0">
              <a:spAutoFit/>
            </a:bodyPr>
            <a:lstStyle/>
            <a:p>
              <a:r>
                <a:rPr lang="en-US" sz="8000" dirty="0">
                  <a:latin typeface="Tahoma" panose="020B0604030504040204" pitchFamily="34" charset="0"/>
                  <a:ea typeface="Tahoma" panose="020B0604030504040204" pitchFamily="34" charset="0"/>
                  <a:cs typeface="Tahoma" panose="020B0604030504040204" pitchFamily="34" charset="0"/>
                </a:rPr>
                <a:t>X</a:t>
              </a:r>
            </a:p>
          </p:txBody>
        </p:sp>
      </p:gr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6603" y="4891285"/>
            <a:ext cx="2417427" cy="1857050"/>
          </a:xfrm>
          <a:prstGeom prst="rect">
            <a:avLst/>
          </a:prstGeom>
          <a:ln>
            <a:solidFill>
              <a:schemeClr val="tx1"/>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900" y="4130540"/>
            <a:ext cx="2417427" cy="1857050"/>
          </a:xfrm>
          <a:prstGeom prst="rect">
            <a:avLst/>
          </a:prstGeom>
          <a:ln>
            <a:solidFill>
              <a:schemeClr val="tx1"/>
            </a:solidFill>
          </a:ln>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6635" y="2637815"/>
            <a:ext cx="2517395" cy="1888046"/>
          </a:xfrm>
          <a:prstGeom prst="rect">
            <a:avLst/>
          </a:prstGeom>
          <a:ln>
            <a:solidFill>
              <a:schemeClr val="tx1"/>
            </a:solidFill>
          </a:ln>
        </p:spPr>
      </p:pic>
      <p:pic>
        <p:nvPicPr>
          <p:cNvPr id="1026" name="Picture 2" descr="C:\AABrewer - HI Projects\Symphony Park\Photos\Symphony Pk (Dec 2013).jpg"/>
          <p:cNvPicPr>
            <a:picLocks noChangeAspect="1" noChangeArrowheads="1"/>
          </p:cNvPicPr>
          <p:nvPr/>
        </p:nvPicPr>
        <p:blipFill>
          <a:blip r:embed="rId8" cstate="print"/>
          <a:srcRect/>
          <a:stretch>
            <a:fillRect/>
          </a:stretch>
        </p:blipFill>
        <p:spPr bwMode="auto">
          <a:xfrm>
            <a:off x="4675326" y="1117351"/>
            <a:ext cx="2417427" cy="1857050"/>
          </a:xfrm>
          <a:prstGeom prst="rect">
            <a:avLst/>
          </a:prstGeom>
          <a:noFill/>
          <a:ln>
            <a:solidFill>
              <a:schemeClr val="tx1"/>
            </a:solidFill>
          </a:ln>
        </p:spPr>
      </p:pic>
    </p:spTree>
    <p:extLst>
      <p:ext uri="{BB962C8B-B14F-4D97-AF65-F5344CB8AC3E}">
        <p14:creationId xmlns:p14="http://schemas.microsoft.com/office/powerpoint/2010/main" val="3767186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0309" y="346223"/>
            <a:ext cx="2646878" cy="830997"/>
          </a:xfrm>
          <a:prstGeom prst="rect">
            <a:avLst/>
          </a:prstGeom>
          <a:noFill/>
        </p:spPr>
        <p:txBody>
          <a:bodyPr wrap="none" rtlCol="0">
            <a:spAutoFit/>
          </a:bodyPr>
          <a:lstStyle/>
          <a:p>
            <a:r>
              <a:rPr lang="en-US" sz="4800" b="1" dirty="0">
                <a:latin typeface="Times New Roman" pitchFamily="18" charset="0"/>
                <a:cs typeface="Times New Roman" pitchFamily="18" charset="0"/>
              </a:rPr>
              <a:t>Surprise!</a:t>
            </a:r>
          </a:p>
        </p:txBody>
      </p:sp>
      <p:grpSp>
        <p:nvGrpSpPr>
          <p:cNvPr id="7" name="Group 6"/>
          <p:cNvGrpSpPr/>
          <p:nvPr/>
        </p:nvGrpSpPr>
        <p:grpSpPr>
          <a:xfrm>
            <a:off x="4100412" y="1917499"/>
            <a:ext cx="4500314" cy="2388994"/>
            <a:chOff x="4112463" y="1925621"/>
            <a:chExt cx="4500314" cy="238899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516" y="2066316"/>
              <a:ext cx="4419261" cy="2248299"/>
            </a:xfrm>
            <a:prstGeom prst="rect">
              <a:avLst/>
            </a:prstGeom>
            <a:ln>
              <a:solidFill>
                <a:schemeClr val="tx1"/>
              </a:solid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760" t="26472" r="2310" b="25364"/>
            <a:stretch/>
          </p:blipFill>
          <p:spPr>
            <a:xfrm>
              <a:off x="4112463" y="1925621"/>
              <a:ext cx="1619794" cy="681324"/>
            </a:xfrm>
            <a:prstGeom prst="rect">
              <a:avLst/>
            </a:prstGeom>
            <a:ln>
              <a:solidFill>
                <a:schemeClr val="tx1"/>
              </a:solidFill>
            </a:ln>
          </p:spPr>
        </p:pic>
      </p:grpSp>
      <p:sp>
        <p:nvSpPr>
          <p:cNvPr id="5" name="TextBox 4"/>
          <p:cNvSpPr txBox="1"/>
          <p:nvPr/>
        </p:nvSpPr>
        <p:spPr>
          <a:xfrm>
            <a:off x="218729" y="4745650"/>
            <a:ext cx="8826460" cy="1938992"/>
          </a:xfrm>
          <a:prstGeom prst="rect">
            <a:avLst/>
          </a:prstGeom>
          <a:noFill/>
        </p:spPr>
        <p:txBody>
          <a:bodyPr wrap="square" rtlCol="0">
            <a:spAutoFit/>
          </a:bodyPr>
          <a:lstStyle/>
          <a:p>
            <a:pPr marL="174625" indent="-174625">
              <a:buFont typeface="Arial" panose="020B0604020202020204" pitchFamily="34" charset="0"/>
              <a:buChar char="•"/>
            </a:pPr>
            <a:r>
              <a:rPr lang="en-US" sz="2400" b="1" i="1" dirty="0">
                <a:latin typeface="Times New Roman" pitchFamily="18" charset="0"/>
                <a:cs typeface="Times New Roman" pitchFamily="18" charset="0"/>
              </a:rPr>
              <a:t>Laundromat </a:t>
            </a:r>
            <a:r>
              <a:rPr lang="en-US" sz="2400" b="1" dirty="0">
                <a:latin typeface="Times New Roman" pitchFamily="18" charset="0"/>
                <a:cs typeface="Times New Roman" pitchFamily="18" charset="0"/>
              </a:rPr>
              <a:t>operated on property in 1950s</a:t>
            </a:r>
          </a:p>
          <a:p>
            <a:pPr marL="174625" indent="-174625">
              <a:buFont typeface="Arial" panose="020B0604020202020204" pitchFamily="34" charset="0"/>
              <a:buChar char="•"/>
            </a:pPr>
            <a:r>
              <a:rPr lang="en-US" sz="2400" b="1" i="1" dirty="0">
                <a:latin typeface="Times New Roman" pitchFamily="18" charset="0"/>
                <a:cs typeface="Times New Roman" pitchFamily="18" charset="0"/>
              </a:rPr>
              <a:t>Used dry cleaning </a:t>
            </a:r>
            <a:r>
              <a:rPr lang="en-US" sz="2400" b="1" dirty="0">
                <a:latin typeface="Times New Roman" pitchFamily="18" charset="0"/>
                <a:cs typeface="Times New Roman" pitchFamily="18" charset="0"/>
              </a:rPr>
              <a:t>fluid dumped on ground</a:t>
            </a:r>
          </a:p>
          <a:p>
            <a:pPr marL="174625" indent="-174625">
              <a:buFont typeface="Arial" panose="020B0604020202020204" pitchFamily="34" charset="0"/>
              <a:buChar char="•"/>
            </a:pPr>
            <a:r>
              <a:rPr lang="en-US" sz="2400" b="1" dirty="0">
                <a:latin typeface="Times New Roman" pitchFamily="18" charset="0"/>
                <a:cs typeface="Times New Roman" pitchFamily="18" charset="0"/>
              </a:rPr>
              <a:t>Mauka half of property discovered to be </a:t>
            </a:r>
            <a:r>
              <a:rPr lang="en-US" sz="2400" b="1" i="1" dirty="0">
                <a:latin typeface="Times New Roman" pitchFamily="18" charset="0"/>
                <a:cs typeface="Times New Roman" pitchFamily="18" charset="0"/>
              </a:rPr>
              <a:t>heavily contaminated </a:t>
            </a:r>
          </a:p>
          <a:p>
            <a:pPr marL="174625" indent="-174625">
              <a:buFont typeface="Arial" panose="020B0604020202020204" pitchFamily="34" charset="0"/>
              <a:buChar char="•"/>
            </a:pPr>
            <a:r>
              <a:rPr lang="en-US" sz="2400" b="1" dirty="0">
                <a:latin typeface="Times New Roman" pitchFamily="18" charset="0"/>
                <a:cs typeface="Times New Roman" pitchFamily="18" charset="0"/>
              </a:rPr>
              <a:t>Potential </a:t>
            </a:r>
            <a:r>
              <a:rPr lang="en-US" sz="2400" b="1" i="1" dirty="0">
                <a:latin typeface="Times New Roman" pitchFamily="18" charset="0"/>
                <a:cs typeface="Times New Roman" pitchFamily="18" charset="0"/>
              </a:rPr>
              <a:t>health risk </a:t>
            </a:r>
            <a:r>
              <a:rPr lang="en-US" sz="2400" b="1" dirty="0">
                <a:latin typeface="Times New Roman" pitchFamily="18" charset="0"/>
                <a:cs typeface="Times New Roman" pitchFamily="18" charset="0"/>
              </a:rPr>
              <a:t>to construction workers and future residents</a:t>
            </a:r>
          </a:p>
          <a:p>
            <a:pPr marL="174625" indent="-174625">
              <a:buFont typeface="Arial" panose="020B0604020202020204" pitchFamily="34" charset="0"/>
              <a:buChar char="•"/>
            </a:pPr>
            <a:r>
              <a:rPr lang="en-US" sz="2400" b="1" dirty="0">
                <a:latin typeface="Times New Roman" pitchFamily="18" charset="0"/>
                <a:cs typeface="Times New Roman" pitchFamily="18" charset="0"/>
              </a:rPr>
              <a:t>Significantly interfered with </a:t>
            </a:r>
            <a:r>
              <a:rPr lang="en-US" sz="2400" b="1" i="1" dirty="0">
                <a:latin typeface="Times New Roman" pitchFamily="18" charset="0"/>
                <a:cs typeface="Times New Roman" pitchFamily="18" charset="0"/>
              </a:rPr>
              <a:t>scheduled construction</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539" y="994097"/>
            <a:ext cx="3370837" cy="2528128"/>
          </a:xfrm>
          <a:prstGeom prst="rect">
            <a:avLst/>
          </a:prstGeom>
          <a:ln>
            <a:solidFill>
              <a:schemeClr val="tx1"/>
            </a:solidFill>
          </a:ln>
        </p:spPr>
      </p:pic>
    </p:spTree>
    <p:extLst>
      <p:ext uri="{BB962C8B-B14F-4D97-AF65-F5344CB8AC3E}">
        <p14:creationId xmlns:p14="http://schemas.microsoft.com/office/powerpoint/2010/main" val="3415105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82033" y="126592"/>
            <a:ext cx="6402554" cy="132773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Identifying the Problem and Developing a Cleanup Plan is a Complex Task</a:t>
            </a:r>
          </a:p>
          <a:p>
            <a:endParaRPr lang="en-US" sz="10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1990s Average Time = 1 ½ Years!</a:t>
            </a:r>
          </a:p>
        </p:txBody>
      </p:sp>
      <p:pic>
        <p:nvPicPr>
          <p:cNvPr id="4"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906" y="1593676"/>
            <a:ext cx="6693320" cy="5111931"/>
          </a:xfrm>
          <a:prstGeom prst="rect">
            <a:avLst/>
          </a:prstGeom>
        </p:spPr>
      </p:pic>
    </p:spTree>
    <p:extLst>
      <p:ext uri="{BB962C8B-B14F-4D97-AF65-F5344CB8AC3E}">
        <p14:creationId xmlns:p14="http://schemas.microsoft.com/office/powerpoint/2010/main" val="405639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42797" y="117539"/>
            <a:ext cx="7944714" cy="14668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latin typeface="Times New Roman" panose="02020603050405020304" pitchFamily="18" charset="0"/>
                <a:cs typeface="Times New Roman" panose="02020603050405020304" pitchFamily="18" charset="0"/>
              </a:rPr>
              <a:t>Expedited Hazard Identification with “Environmental Screening Levels (EALs)”</a:t>
            </a:r>
          </a:p>
          <a:p>
            <a:endParaRPr lang="en-US" sz="10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2010s Average Time = Minutes (maybe…)</a:t>
            </a:r>
          </a:p>
        </p:txBody>
      </p:sp>
      <p:pic>
        <p:nvPicPr>
          <p:cNvPr id="4" name="Content Placeholder 5"/>
          <p:cNvPicPr>
            <a:picLocks noChangeAspect="1"/>
          </p:cNvPicPr>
          <p:nvPr/>
        </p:nvPicPr>
        <p:blipFill rotWithShape="1">
          <a:blip r:embed="rId3"/>
          <a:srcRect t="26938" r="63259"/>
          <a:stretch/>
        </p:blipFill>
        <p:spPr>
          <a:xfrm>
            <a:off x="217024" y="1819746"/>
            <a:ext cx="3723188" cy="4164595"/>
          </a:xfrm>
          <a:prstGeom prst="rect">
            <a:avLst/>
          </a:prstGeom>
          <a:ln>
            <a:solidFill>
              <a:schemeClr val="tx1"/>
            </a:solidFill>
          </a:ln>
        </p:spPr>
      </p:pic>
      <p:sp>
        <p:nvSpPr>
          <p:cNvPr id="5" name="Content Placeholder 2"/>
          <p:cNvSpPr txBox="1">
            <a:spLocks/>
          </p:cNvSpPr>
          <p:nvPr/>
        </p:nvSpPr>
        <p:spPr>
          <a:xfrm>
            <a:off x="4037844" y="1715993"/>
            <a:ext cx="5093909" cy="4503735"/>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7800" indent="-165100"/>
            <a:r>
              <a:rPr lang="en-US" sz="2600" b="1" dirty="0">
                <a:latin typeface="Times New Roman" panose="02020603050405020304" pitchFamily="18" charset="0"/>
                <a:cs typeface="Times New Roman" panose="02020603050405020304" pitchFamily="18" charset="0"/>
              </a:rPr>
              <a:t>EAL Surfer (Excel-based “Expert System”</a:t>
            </a:r>
          </a:p>
          <a:p>
            <a:pPr marL="177800" indent="-165100"/>
            <a:r>
              <a:rPr lang="en-US" sz="2600" b="1" dirty="0">
                <a:latin typeface="Times New Roman" panose="02020603050405020304" pitchFamily="18" charset="0"/>
                <a:cs typeface="Times New Roman" panose="02020603050405020304" pitchFamily="18" charset="0"/>
              </a:rPr>
              <a:t>Asks user a few simple questions:</a:t>
            </a:r>
          </a:p>
          <a:p>
            <a:pPr marL="457200" lvl="1" indent="-165100"/>
            <a:r>
              <a:rPr lang="en-US" sz="2400" b="1" dirty="0">
                <a:latin typeface="Times New Roman" panose="02020603050405020304" pitchFamily="18" charset="0"/>
                <a:cs typeface="Times New Roman" panose="02020603050405020304" pitchFamily="18" charset="0"/>
              </a:rPr>
              <a:t>Land use</a:t>
            </a:r>
          </a:p>
          <a:p>
            <a:pPr marL="457200" lvl="1" indent="-165100"/>
            <a:r>
              <a:rPr lang="en-US" sz="2400" b="1" dirty="0">
                <a:latin typeface="Times New Roman" panose="02020603050405020304" pitchFamily="18" charset="0"/>
                <a:cs typeface="Times New Roman" panose="02020603050405020304" pitchFamily="18" charset="0"/>
              </a:rPr>
              <a:t>Distance to water bodies and wells</a:t>
            </a:r>
          </a:p>
          <a:p>
            <a:pPr marL="457200" lvl="1" indent="-165100"/>
            <a:r>
              <a:rPr lang="en-US" sz="2400" b="1" dirty="0">
                <a:latin typeface="Times New Roman" panose="02020603050405020304" pitchFamily="18" charset="0"/>
                <a:cs typeface="Times New Roman" panose="02020603050405020304" pitchFamily="18" charset="0"/>
              </a:rPr>
              <a:t>Chemical of concern</a:t>
            </a:r>
          </a:p>
          <a:p>
            <a:pPr marL="457200" lvl="1" indent="-165100"/>
            <a:r>
              <a:rPr lang="en-US" sz="2400" b="1" dirty="0">
                <a:latin typeface="Times New Roman" panose="02020603050405020304" pitchFamily="18" charset="0"/>
                <a:cs typeface="Times New Roman" panose="02020603050405020304" pitchFamily="18" charset="0"/>
              </a:rPr>
              <a:t>Concentration in air, water and soil </a:t>
            </a:r>
          </a:p>
          <a:p>
            <a:pPr marL="177800" indent="-165100"/>
            <a:r>
              <a:rPr lang="en-US" sz="2600" b="1" dirty="0">
                <a:latin typeface="Times New Roman" panose="02020603050405020304" pitchFamily="18" charset="0"/>
                <a:cs typeface="Times New Roman" panose="02020603050405020304" pitchFamily="18" charset="0"/>
              </a:rPr>
              <a:t>“Surfs” for data from dozens of  tables and models</a:t>
            </a:r>
          </a:p>
          <a:p>
            <a:pPr marL="177800" indent="-165100"/>
            <a:r>
              <a:rPr lang="en-US" sz="2600" b="1" dirty="0">
                <a:latin typeface="Times New Roman" panose="02020603050405020304" pitchFamily="18" charset="0"/>
                <a:cs typeface="Times New Roman" panose="02020603050405020304" pitchFamily="18" charset="0"/>
              </a:rPr>
              <a:t>Compares site data to HDOH “action levels”</a:t>
            </a:r>
          </a:p>
          <a:p>
            <a:pPr marL="177800" indent="-165100"/>
            <a:r>
              <a:rPr lang="en-US" sz="2600" b="1" dirty="0">
                <a:latin typeface="Times New Roman" panose="02020603050405020304" pitchFamily="18" charset="0"/>
                <a:cs typeface="Times New Roman" panose="02020603050405020304" pitchFamily="18" charset="0"/>
              </a:rPr>
              <a:t>Immediately identifies potential environmental problems</a:t>
            </a:r>
          </a:p>
          <a:p>
            <a:pPr marL="177800" indent="-165100"/>
            <a:r>
              <a:rPr lang="en-US" sz="2600" b="1" dirty="0">
                <a:latin typeface="Times New Roman" panose="02020603050405020304" pitchFamily="18" charset="0"/>
                <a:cs typeface="Times New Roman" panose="02020603050405020304" pitchFamily="18" charset="0"/>
              </a:rPr>
              <a:t>Generates automated report</a:t>
            </a:r>
          </a:p>
          <a:p>
            <a:pPr marL="177800" indent="-165100"/>
            <a:r>
              <a:rPr lang="en-US" sz="2600" b="1" dirty="0">
                <a:latin typeface="Times New Roman" panose="02020603050405020304" pitchFamily="18" charset="0"/>
                <a:cs typeface="Times New Roman" panose="02020603050405020304" pitchFamily="18" charset="0"/>
              </a:rPr>
              <a:t>Regularly updated</a:t>
            </a:r>
          </a:p>
        </p:txBody>
      </p:sp>
    </p:spTree>
    <p:extLst>
      <p:ext uri="{BB962C8B-B14F-4D97-AF65-F5344CB8AC3E}">
        <p14:creationId xmlns:p14="http://schemas.microsoft.com/office/powerpoint/2010/main" val="407512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5997" y="237585"/>
            <a:ext cx="3913123" cy="584775"/>
          </a:xfrm>
          <a:prstGeom prst="rect">
            <a:avLst/>
          </a:prstGeom>
          <a:noFill/>
        </p:spPr>
        <p:txBody>
          <a:bodyPr wrap="none" rtlCol="0">
            <a:spAutoFit/>
          </a:bodyPr>
          <a:lstStyle/>
          <a:p>
            <a:r>
              <a:rPr lang="en-US" sz="3200" b="1" dirty="0">
                <a:latin typeface="Times New Roman" pitchFamily="18" charset="0"/>
                <a:cs typeface="Times New Roman" pitchFamily="18" charset="0"/>
              </a:rPr>
              <a:t>Great for It’s Time…</a:t>
            </a:r>
          </a:p>
        </p:txBody>
      </p:sp>
      <p:sp>
        <p:nvSpPr>
          <p:cNvPr id="4" name="Content Placeholder 2"/>
          <p:cNvSpPr txBox="1">
            <a:spLocks/>
          </p:cNvSpPr>
          <p:nvPr/>
        </p:nvSpPr>
        <p:spPr>
          <a:xfrm>
            <a:off x="479834" y="3955066"/>
            <a:ext cx="8546471" cy="26268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latin typeface="Times New Roman" panose="02020603050405020304" pitchFamily="18" charset="0"/>
                <a:cs typeface="Times New Roman" panose="02020603050405020304" pitchFamily="18" charset="0"/>
              </a:rPr>
              <a:t>At the limits of Excel</a:t>
            </a:r>
          </a:p>
          <a:p>
            <a:r>
              <a:rPr lang="en-US" sz="2400" b="1" dirty="0">
                <a:latin typeface="Times New Roman" panose="02020603050405020304" pitchFamily="18" charset="0"/>
                <a:cs typeface="Times New Roman" panose="02020603050405020304" pitchFamily="18" charset="0"/>
              </a:rPr>
              <a:t>Only allows review of one chemical at a time</a:t>
            </a:r>
          </a:p>
          <a:p>
            <a:r>
              <a:rPr lang="en-US" sz="2400" b="1" dirty="0">
                <a:latin typeface="Times New Roman" panose="02020603050405020304" pitchFamily="18" charset="0"/>
                <a:cs typeface="Times New Roman" panose="02020603050405020304" pitchFamily="18" charset="0"/>
              </a:rPr>
              <a:t>Automated reporting sheets inconvenient and not used</a:t>
            </a:r>
          </a:p>
          <a:p>
            <a:r>
              <a:rPr lang="en-US" sz="2400" b="1" dirty="0">
                <a:latin typeface="Times New Roman" panose="02020603050405020304" pitchFamily="18" charset="0"/>
                <a:cs typeface="Times New Roman" panose="02020603050405020304" pitchFamily="18" charset="0"/>
              </a:rPr>
              <a:t>Project reports unclear and sometimes miss problems</a:t>
            </a:r>
          </a:p>
          <a:p>
            <a:r>
              <a:rPr lang="en-US" sz="2400" b="1" dirty="0">
                <a:latin typeface="Times New Roman" panose="02020603050405020304" pitchFamily="18" charset="0"/>
                <a:cs typeface="Times New Roman" panose="02020603050405020304" pitchFamily="18" charset="0"/>
              </a:rPr>
              <a:t>Causes unnecessary delays in identification and cleanup of environmental contamination</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987735" y="957124"/>
            <a:ext cx="7676426" cy="2886890"/>
            <a:chOff x="987735" y="957124"/>
            <a:chExt cx="7676426" cy="288689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35" y="957124"/>
              <a:ext cx="3439923" cy="2483194"/>
            </a:xfrm>
            <a:prstGeom prst="rect">
              <a:avLst/>
            </a:prstGeom>
            <a:ln>
              <a:solidFill>
                <a:schemeClr val="tx1"/>
              </a:solidFill>
            </a:ln>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r="19890"/>
            <a:stretch/>
          </p:blipFill>
          <p:spPr>
            <a:xfrm>
              <a:off x="4725903" y="957124"/>
              <a:ext cx="3938258" cy="2483194"/>
            </a:xfrm>
            <a:prstGeom prst="rect">
              <a:avLst/>
            </a:prstGeom>
            <a:ln>
              <a:solidFill>
                <a:schemeClr val="tx1"/>
              </a:solidFill>
            </a:ln>
          </p:spPr>
        </p:pic>
        <p:sp>
          <p:nvSpPr>
            <p:cNvPr id="6" name="TextBox 5"/>
            <p:cNvSpPr txBox="1"/>
            <p:nvPr/>
          </p:nvSpPr>
          <p:spPr>
            <a:xfrm>
              <a:off x="1172660" y="3382349"/>
              <a:ext cx="3070071" cy="461665"/>
            </a:xfrm>
            <a:prstGeom prst="rect">
              <a:avLst/>
            </a:prstGeom>
            <a:noFill/>
          </p:spPr>
          <p:txBody>
            <a:bodyPr wrap="none" rtlCol="0">
              <a:spAutoFit/>
            </a:bodyPr>
            <a:lstStyle/>
            <a:p>
              <a:r>
                <a:rPr lang="en-US" sz="2400" b="1" dirty="0">
                  <a:latin typeface="Times New Roman" pitchFamily="18" charset="0"/>
                  <a:cs typeface="Times New Roman" pitchFamily="18" charset="0"/>
                </a:rPr>
                <a:t>20</a:t>
              </a:r>
              <a:r>
                <a:rPr lang="en-US" sz="2400" b="1" baseline="30000" dirty="0">
                  <a:latin typeface="Times New Roman" pitchFamily="18" charset="0"/>
                  <a:cs typeface="Times New Roman" pitchFamily="18" charset="0"/>
                </a:rPr>
                <a:t>th</a:t>
              </a:r>
              <a:r>
                <a:rPr lang="en-US" sz="2400" b="1" dirty="0">
                  <a:latin typeface="Times New Roman" pitchFamily="18" charset="0"/>
                  <a:cs typeface="Times New Roman" pitchFamily="18" charset="0"/>
                </a:rPr>
                <a:t> Century Cruising</a:t>
              </a:r>
            </a:p>
          </p:txBody>
        </p:sp>
        <p:sp>
          <p:nvSpPr>
            <p:cNvPr id="7" name="TextBox 6"/>
            <p:cNvSpPr txBox="1"/>
            <p:nvPr/>
          </p:nvSpPr>
          <p:spPr>
            <a:xfrm>
              <a:off x="4933671" y="3382348"/>
              <a:ext cx="3545009" cy="461665"/>
            </a:xfrm>
            <a:prstGeom prst="rect">
              <a:avLst/>
            </a:prstGeom>
            <a:noFill/>
          </p:spPr>
          <p:txBody>
            <a:bodyPr wrap="none" rtlCol="0">
              <a:spAutoFit/>
            </a:bodyPr>
            <a:lstStyle/>
            <a:p>
              <a:r>
                <a:rPr lang="en-US" sz="2400" b="1" dirty="0">
                  <a:latin typeface="Times New Roman" pitchFamily="18" charset="0"/>
                  <a:cs typeface="Times New Roman" pitchFamily="18" charset="0"/>
                </a:rPr>
                <a:t>21</a:t>
              </a:r>
              <a:r>
                <a:rPr lang="en-US" sz="2400" b="1" baseline="30000" dirty="0">
                  <a:latin typeface="Times New Roman" pitchFamily="18" charset="0"/>
                  <a:cs typeface="Times New Roman" pitchFamily="18" charset="0"/>
                </a:rPr>
                <a:t>st</a:t>
              </a:r>
              <a:r>
                <a:rPr lang="en-US" sz="2400" b="1" dirty="0">
                  <a:latin typeface="Times New Roman" pitchFamily="18" charset="0"/>
                  <a:cs typeface="Times New Roman" pitchFamily="18" charset="0"/>
                </a:rPr>
                <a:t> Century Traffic Jams</a:t>
              </a:r>
            </a:p>
          </p:txBody>
        </p:sp>
      </p:grpSp>
    </p:spTree>
    <p:extLst>
      <p:ext uri="{BB962C8B-B14F-4D97-AF65-F5344CB8AC3E}">
        <p14:creationId xmlns:p14="http://schemas.microsoft.com/office/powerpoint/2010/main" val="2629008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186428"/>
            <a:ext cx="7023100" cy="954107"/>
          </a:xfrm>
          <a:prstGeom prst="rect">
            <a:avLst/>
          </a:prstGeom>
          <a:noFill/>
        </p:spPr>
        <p:txBody>
          <a:bodyPr wrap="square" rtlCol="0">
            <a:spAutoFit/>
          </a:bodyPr>
          <a:lstStyle/>
          <a:p>
            <a:pPr algn="ctr"/>
            <a:r>
              <a:rPr lang="en-US" sz="2800" b="1" dirty="0">
                <a:latin typeface="Times New Roman" pitchFamily="18" charset="0"/>
                <a:cs typeface="Times New Roman" pitchFamily="18" charset="0"/>
              </a:rPr>
              <a:t>The Challenge: Add New Functionality to EAL Surfer Through Technology</a:t>
            </a:r>
          </a:p>
        </p:txBody>
      </p:sp>
      <p:sp>
        <p:nvSpPr>
          <p:cNvPr id="3" name="Content Placeholder 2"/>
          <p:cNvSpPr txBox="1">
            <a:spLocks/>
          </p:cNvSpPr>
          <p:nvPr/>
        </p:nvSpPr>
        <p:spPr>
          <a:xfrm>
            <a:off x="477948" y="3998708"/>
            <a:ext cx="8373951" cy="26179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400"/>
              </a:spcAft>
            </a:pPr>
            <a:r>
              <a:rPr lang="en-US" sz="2400" b="1" dirty="0">
                <a:latin typeface="Times New Roman" panose="02020603050405020304" pitchFamily="18" charset="0"/>
                <a:cs typeface="Times New Roman" panose="02020603050405020304" pitchFamily="18" charset="0"/>
              </a:rPr>
              <a:t>Create “</a:t>
            </a:r>
            <a:r>
              <a:rPr lang="en-US" sz="2400" b="1" i="1" dirty="0">
                <a:latin typeface="Times New Roman" panose="02020603050405020304" pitchFamily="18" charset="0"/>
                <a:cs typeface="Times New Roman" panose="02020603050405020304" pitchFamily="18" charset="0"/>
              </a:rPr>
              <a:t>Bolt-On</a:t>
            </a:r>
            <a:r>
              <a:rPr lang="en-US" sz="2400" b="1" dirty="0">
                <a:latin typeface="Times New Roman" panose="02020603050405020304" pitchFamily="18" charset="0"/>
                <a:cs typeface="Times New Roman" panose="02020603050405020304" pitchFamily="18" charset="0"/>
              </a:rPr>
              <a:t>” (?) to Excel-based, EAL Surfer program</a:t>
            </a:r>
            <a:endParaRPr lang="en-US" sz="2400" b="1" i="1" dirty="0">
              <a:latin typeface="Times New Roman" panose="02020603050405020304" pitchFamily="18" charset="0"/>
              <a:cs typeface="Times New Roman" panose="02020603050405020304" pitchFamily="18" charset="0"/>
            </a:endParaRPr>
          </a:p>
          <a:p>
            <a:pPr>
              <a:spcBef>
                <a:spcPts val="0"/>
              </a:spcBef>
              <a:spcAft>
                <a:spcPts val="400"/>
              </a:spcAft>
            </a:pPr>
            <a:r>
              <a:rPr lang="en-US" sz="2400" b="1" dirty="0">
                <a:latin typeface="Times New Roman" panose="02020603050405020304" pitchFamily="18" charset="0"/>
                <a:cs typeface="Times New Roman" panose="02020603050405020304" pitchFamily="18" charset="0"/>
              </a:rPr>
              <a:t>Allow input of </a:t>
            </a:r>
            <a:r>
              <a:rPr lang="en-US" sz="2400" b="1" i="1" dirty="0">
                <a:latin typeface="Times New Roman" panose="02020603050405020304" pitchFamily="18" charset="0"/>
                <a:cs typeface="Times New Roman" panose="02020603050405020304" pitchFamily="18" charset="0"/>
              </a:rPr>
              <a:t>project scenario </a:t>
            </a:r>
            <a:r>
              <a:rPr lang="en-US" sz="2400" b="1" dirty="0">
                <a:latin typeface="Times New Roman" panose="02020603050405020304" pitchFamily="18" charset="0"/>
                <a:cs typeface="Times New Roman" panose="02020603050405020304" pitchFamily="18" charset="0"/>
              </a:rPr>
              <a:t>(pulldown list)</a:t>
            </a:r>
          </a:p>
          <a:p>
            <a:pPr>
              <a:spcBef>
                <a:spcPts val="0"/>
              </a:spcBef>
              <a:spcAft>
                <a:spcPts val="400"/>
              </a:spcAft>
            </a:pPr>
            <a:r>
              <a:rPr lang="en-US" sz="2400" b="1" dirty="0">
                <a:latin typeface="Times New Roman" panose="02020603050405020304" pitchFamily="18" charset="0"/>
                <a:cs typeface="Times New Roman" panose="02020603050405020304" pitchFamily="18" charset="0"/>
              </a:rPr>
              <a:t>Allow selection of </a:t>
            </a:r>
            <a:r>
              <a:rPr lang="en-US" sz="2400" b="1" i="1" dirty="0">
                <a:latin typeface="Times New Roman" panose="02020603050405020304" pitchFamily="18" charset="0"/>
                <a:cs typeface="Times New Roman" panose="02020603050405020304" pitchFamily="18" charset="0"/>
              </a:rPr>
              <a:t>multiple chemicals </a:t>
            </a:r>
            <a:r>
              <a:rPr lang="en-US" sz="2400" b="1" dirty="0">
                <a:latin typeface="Times New Roman" panose="02020603050405020304" pitchFamily="18" charset="0"/>
                <a:cs typeface="Times New Roman" panose="02020603050405020304" pitchFamily="18" charset="0"/>
              </a:rPr>
              <a:t>(pulldown list)</a:t>
            </a:r>
            <a:endParaRPr lang="en-US" sz="2400" b="1" i="1" dirty="0">
              <a:latin typeface="Times New Roman" panose="02020603050405020304" pitchFamily="18" charset="0"/>
              <a:cs typeface="Times New Roman" panose="02020603050405020304" pitchFamily="18" charset="0"/>
            </a:endParaRPr>
          </a:p>
          <a:p>
            <a:pPr>
              <a:spcBef>
                <a:spcPts val="0"/>
              </a:spcBef>
              <a:spcAft>
                <a:spcPts val="400"/>
              </a:spcAft>
            </a:pPr>
            <a:r>
              <a:rPr lang="en-US" sz="2400" b="1" dirty="0">
                <a:latin typeface="Times New Roman" panose="02020603050405020304" pitchFamily="18" charset="0"/>
                <a:cs typeface="Times New Roman" panose="02020603050405020304" pitchFamily="18" charset="0"/>
              </a:rPr>
              <a:t>Allow input of </a:t>
            </a:r>
            <a:r>
              <a:rPr lang="en-US" sz="2400" b="1" i="1" dirty="0">
                <a:latin typeface="Times New Roman" panose="02020603050405020304" pitchFamily="18" charset="0"/>
                <a:cs typeface="Times New Roman" panose="02020603050405020304" pitchFamily="18" charset="0"/>
              </a:rPr>
              <a:t>concentration </a:t>
            </a:r>
            <a:r>
              <a:rPr lang="en-US" sz="2400" b="1" dirty="0">
                <a:latin typeface="Times New Roman" panose="02020603050405020304" pitchFamily="18" charset="0"/>
                <a:cs typeface="Times New Roman" panose="02020603050405020304" pitchFamily="18" charset="0"/>
              </a:rPr>
              <a:t>of each chemical at site</a:t>
            </a:r>
            <a:endParaRPr lang="en-US" sz="2400" b="1" i="1" dirty="0">
              <a:latin typeface="Times New Roman" panose="02020603050405020304" pitchFamily="18" charset="0"/>
              <a:cs typeface="Times New Roman" panose="02020603050405020304" pitchFamily="18" charset="0"/>
            </a:endParaRPr>
          </a:p>
          <a:p>
            <a:pPr>
              <a:spcBef>
                <a:spcPts val="0"/>
              </a:spcBef>
              <a:spcAft>
                <a:spcPts val="400"/>
              </a:spcAft>
            </a:pPr>
            <a:r>
              <a:rPr lang="en-US" sz="2400" b="1" dirty="0">
                <a:latin typeface="Times New Roman" panose="02020603050405020304" pitchFamily="18" charset="0"/>
                <a:cs typeface="Times New Roman" panose="02020603050405020304" pitchFamily="18" charset="0"/>
              </a:rPr>
              <a:t>Generate downloadable, </a:t>
            </a:r>
            <a:r>
              <a:rPr lang="en-US" sz="2400" b="1" i="1" dirty="0">
                <a:latin typeface="Times New Roman" panose="02020603050405020304" pitchFamily="18" charset="0"/>
                <a:cs typeface="Times New Roman" panose="02020603050405020304" pitchFamily="18" charset="0"/>
              </a:rPr>
              <a:t>summary report </a:t>
            </a:r>
            <a:r>
              <a:rPr lang="en-US" sz="2400" b="1" dirty="0">
                <a:latin typeface="Times New Roman" panose="02020603050405020304" pitchFamily="18" charset="0"/>
                <a:cs typeface="Times New Roman" panose="02020603050405020304" pitchFamily="18" charset="0"/>
              </a:rPr>
              <a:t>in pdf (?) format</a:t>
            </a:r>
          </a:p>
          <a:p>
            <a:pPr>
              <a:spcBef>
                <a:spcPts val="0"/>
              </a:spcBef>
              <a:spcAft>
                <a:spcPts val="400"/>
              </a:spcAft>
            </a:pPr>
            <a:r>
              <a:rPr lang="en-US" sz="2400" b="1" dirty="0">
                <a:latin typeface="Times New Roman" panose="02020603050405020304" pitchFamily="18" charset="0"/>
                <a:cs typeface="Times New Roman" panose="02020603050405020304" pitchFamily="18" charset="0"/>
              </a:rPr>
              <a:t>Able to link to </a:t>
            </a:r>
            <a:r>
              <a:rPr lang="en-US" sz="2400" b="1" i="1" dirty="0">
                <a:latin typeface="Times New Roman" panose="02020603050405020304" pitchFamily="18" charset="0"/>
                <a:cs typeface="Times New Roman" panose="02020603050405020304" pitchFamily="18" charset="0"/>
              </a:rPr>
              <a:t>future updates </a:t>
            </a:r>
            <a:r>
              <a:rPr lang="en-US" sz="2400" b="1" dirty="0">
                <a:latin typeface="Times New Roman" panose="02020603050405020304" pitchFamily="18" charset="0"/>
                <a:cs typeface="Times New Roman" panose="02020603050405020304" pitchFamily="18" charset="0"/>
              </a:rPr>
              <a:t>of EAL Surfer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885" y="1421620"/>
            <a:ext cx="3226886" cy="2337587"/>
          </a:xfrm>
          <a:prstGeom prst="rect">
            <a:avLst/>
          </a:prstGeom>
          <a:ln>
            <a:solidFill>
              <a:schemeClr val="tx1"/>
            </a:solidFill>
          </a:ln>
        </p:spPr>
      </p:pic>
      <p:cxnSp>
        <p:nvCxnSpPr>
          <p:cNvPr id="6" name="Straight Arrow Connector 5"/>
          <p:cNvCxnSpPr/>
          <p:nvPr/>
        </p:nvCxnSpPr>
        <p:spPr>
          <a:xfrm flipH="1">
            <a:off x="3186820" y="1702051"/>
            <a:ext cx="2048322" cy="490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235142" y="1473069"/>
            <a:ext cx="3295518" cy="523220"/>
          </a:xfrm>
          <a:prstGeom prst="rect">
            <a:avLst/>
          </a:prstGeom>
          <a:noFill/>
        </p:spPr>
        <p:txBody>
          <a:bodyPr wrap="none" rtlCol="0">
            <a:spAutoFit/>
          </a:bodyPr>
          <a:lstStyle/>
          <a:p>
            <a:r>
              <a:rPr lang="en-US" sz="2800" b="1" dirty="0">
                <a:latin typeface="Times New Roman" pitchFamily="18" charset="0"/>
                <a:cs typeface="Times New Roman" pitchFamily="18" charset="0"/>
              </a:rPr>
              <a:t>HDOH EAL Surfer</a:t>
            </a:r>
          </a:p>
        </p:txBody>
      </p:sp>
      <p:cxnSp>
        <p:nvCxnSpPr>
          <p:cNvPr id="10" name="Straight Arrow Connector 9"/>
          <p:cNvCxnSpPr>
            <a:stCxn id="11" idx="1"/>
          </p:cNvCxnSpPr>
          <p:nvPr/>
        </p:nvCxnSpPr>
        <p:spPr>
          <a:xfrm flipH="1">
            <a:off x="3458424" y="2689096"/>
            <a:ext cx="2013647" cy="500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72071" y="2427486"/>
            <a:ext cx="1787284" cy="523220"/>
          </a:xfrm>
          <a:prstGeom prst="rect">
            <a:avLst/>
          </a:prstGeom>
          <a:noFill/>
        </p:spPr>
        <p:txBody>
          <a:bodyPr wrap="none" rtlCol="0">
            <a:spAutoFit/>
          </a:bodyPr>
          <a:lstStyle/>
          <a:p>
            <a:r>
              <a:rPr lang="en-US" sz="2800" b="1" dirty="0">
                <a:latin typeface="Times New Roman" pitchFamily="18" charset="0"/>
                <a:cs typeface="Times New Roman" pitchFamily="18" charset="0"/>
              </a:rPr>
              <a:t>Your App!</a:t>
            </a:r>
          </a:p>
        </p:txBody>
      </p:sp>
      <p:cxnSp>
        <p:nvCxnSpPr>
          <p:cNvPr id="12" name="Straight Arrow Connector 11"/>
          <p:cNvCxnSpPr>
            <a:stCxn id="11" idx="1"/>
          </p:cNvCxnSpPr>
          <p:nvPr/>
        </p:nvCxnSpPr>
        <p:spPr>
          <a:xfrm flipH="1">
            <a:off x="3648547" y="2689096"/>
            <a:ext cx="1823524" cy="812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3640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5BBABD3ED67B409AFFFDC911FC89DB" ma:contentTypeVersion="3" ma:contentTypeDescription="Create a new document." ma:contentTypeScope="" ma:versionID="04797fd41166752bac8b353348de2776">
  <xsd:schema xmlns:xsd="http://www.w3.org/2001/XMLSchema" xmlns:xs="http://www.w3.org/2001/XMLSchema" xmlns:p="http://schemas.microsoft.com/office/2006/metadata/properties" xmlns:ns2="3baa3fe4-e062-4580-9ff8-67986f948500" targetNamespace="http://schemas.microsoft.com/office/2006/metadata/properties" ma:root="true" ma:fieldsID="d14001a309c8280478829874f955b436" ns2:_="">
    <xsd:import namespace="3baa3fe4-e062-4580-9ff8-67986f948500"/>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aa3fe4-e062-4580-9ff8-67986f94850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296F2D-4167-49C2-A6F9-9F514F6F265F}"/>
</file>

<file path=customXml/itemProps2.xml><?xml version="1.0" encoding="utf-8"?>
<ds:datastoreItem xmlns:ds="http://schemas.openxmlformats.org/officeDocument/2006/customXml" ds:itemID="{3A737F81-69FD-4DC8-A40E-7ACB0BC031F8}"/>
</file>

<file path=customXml/itemProps3.xml><?xml version="1.0" encoding="utf-8"?>
<ds:datastoreItem xmlns:ds="http://schemas.openxmlformats.org/officeDocument/2006/customXml" ds:itemID="{1A197F9A-4DC2-4A99-9D67-0BF0CBB7382E}"/>
</file>

<file path=docProps/app.xml><?xml version="1.0" encoding="utf-8"?>
<Properties xmlns="http://schemas.openxmlformats.org/officeDocument/2006/extended-properties" xmlns:vt="http://schemas.openxmlformats.org/officeDocument/2006/docPropsVTypes">
  <Template>Office Theme</Template>
  <TotalTime>313</TotalTime>
  <Words>639</Words>
  <Application>Microsoft Office PowerPoint</Application>
  <PresentationFormat>On-screen Show (4:3)</PresentationFormat>
  <Paragraphs>71</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Brewer</dc:creator>
  <cp:lastModifiedBy>Brewer, Roger C</cp:lastModifiedBy>
  <cp:revision>40</cp:revision>
  <dcterms:created xsi:type="dcterms:W3CDTF">2017-08-19T20:01:15Z</dcterms:created>
  <dcterms:modified xsi:type="dcterms:W3CDTF">2017-08-24T02:13:50Z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0x0101004F5BBABD3ED67B409AFFFDC911FC89DB</vt:lpwstr>
  </property>
</Properties>
</file>